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3" r:id="rId9"/>
    <p:sldId id="277" r:id="rId10"/>
    <p:sldId id="266" r:id="rId11"/>
    <p:sldId id="267" r:id="rId12"/>
    <p:sldId id="268" r:id="rId13"/>
    <p:sldId id="269" r:id="rId14"/>
    <p:sldId id="270" r:id="rId15"/>
    <p:sldId id="278" r:id="rId16"/>
    <p:sldId id="279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C69092-6B43-4105-957F-2CBB9686DF65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F53D7-4B3E-4DDC-A0B4-621B98941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F53D7-4B3E-4DDC-A0B4-621B989418A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4.jpeg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12" Type="http://schemas.openxmlformats.org/officeDocument/2006/relationships/image" Target="../media/image1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11" Type="http://schemas.openxmlformats.org/officeDocument/2006/relationships/image" Target="../media/image17.jpeg"/><Relationship Id="rId5" Type="http://schemas.openxmlformats.org/officeDocument/2006/relationships/image" Target="../media/image11.jpeg"/><Relationship Id="rId10" Type="http://schemas.openxmlformats.org/officeDocument/2006/relationships/image" Target="../media/image16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flowers_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688807"/>
            <a:ext cx="8330769" cy="5254793"/>
          </a:xfrm>
          <a:prstGeom prst="rect">
            <a:avLst/>
          </a:prstGeom>
          <a:ln w="76200">
            <a:solidFill>
              <a:srgbClr val="FF3399"/>
            </a:solidFill>
          </a:ln>
        </p:spPr>
      </p:pic>
      <p:sp>
        <p:nvSpPr>
          <p:cNvPr id="5" name="Title 3"/>
          <p:cNvSpPr txBox="1">
            <a:spLocks/>
          </p:cNvSpPr>
          <p:nvPr/>
        </p:nvSpPr>
        <p:spPr>
          <a:xfrm>
            <a:off x="381000" y="228600"/>
            <a:ext cx="8229600" cy="251460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13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স্বাগতম</a:t>
            </a:r>
            <a:endParaRPr kumimoji="0" lang="en-US" sz="13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5334000"/>
            <a:ext cx="60198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bn-BD" sz="36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bn-BD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ক্ষুদ্র </a:t>
            </a:r>
            <a:endParaRPr lang="en-US" sz="36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bn-BD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অনুবীক্ষণ যন্ত্র  ছাড়া দেখা যায় না।</a:t>
            </a:r>
          </a:p>
          <a:p>
            <a:pPr algn="ctr"/>
            <a:endParaRPr lang="en-US" sz="20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0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9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914400"/>
            <a:ext cx="2438400" cy="2667000"/>
          </a:xfrm>
          <a:prstGeom prst="rect">
            <a:avLst/>
          </a:prstGeom>
          <a:ln>
            <a:solidFill>
              <a:srgbClr val="000099"/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6248400" y="1219200"/>
            <a:ext cx="1828800" cy="533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মনেরা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2000" y="3886200"/>
            <a:ext cx="1752600" cy="533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u="sng" dirty="0" err="1" smtClean="0">
                <a:solidFill>
                  <a:srgbClr val="00B0F0"/>
                </a:solidFill>
              </a:rPr>
              <a:t>Nostoc</a:t>
            </a:r>
            <a:endParaRPr lang="en-US" sz="2800" u="sng" dirty="0">
              <a:solidFill>
                <a:srgbClr val="00B0F0"/>
              </a:solidFill>
            </a:endParaRPr>
          </a:p>
        </p:txBody>
      </p:sp>
      <p:pic>
        <p:nvPicPr>
          <p:cNvPr id="9" name="Picture 8" descr="Microscop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6200" y="914400"/>
            <a:ext cx="2667000" cy="2667000"/>
          </a:xfrm>
          <a:prstGeom prst="rect">
            <a:avLst/>
          </a:prstGeom>
          <a:ln>
            <a:solidFill>
              <a:srgbClr val="000099"/>
            </a:solidFill>
          </a:ln>
        </p:spPr>
      </p:pic>
      <p:cxnSp>
        <p:nvCxnSpPr>
          <p:cNvPr id="13" name="Straight Arrow Connector 12"/>
          <p:cNvCxnSpPr/>
          <p:nvPr/>
        </p:nvCxnSpPr>
        <p:spPr>
          <a:xfrm>
            <a:off x="1676400" y="1524000"/>
            <a:ext cx="1599406" cy="305594"/>
          </a:xfrm>
          <a:prstGeom prst="straightConnector1">
            <a:avLst/>
          </a:prstGeom>
          <a:ln w="3810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505200" y="3733800"/>
            <a:ext cx="5486400" cy="152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আলোচনা ও চিত্র দেখে এদের বৈশিষ্ট্য লেখঃ   </a:t>
            </a:r>
          </a:p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০২ মিনিট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1752600" y="-76200"/>
            <a:ext cx="5029200" cy="114300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জীব জগৎ</a:t>
            </a:r>
            <a:endParaRPr lang="en-US" sz="4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1752600" y="2819400"/>
            <a:ext cx="1600200" cy="1066800"/>
          </a:xfrm>
          <a:prstGeom prst="straightConnector1">
            <a:avLst/>
          </a:prstGeom>
          <a:ln w="38100"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17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10400" y="228600"/>
            <a:ext cx="1828800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প্রোটিষ্টাঃ</a:t>
            </a:r>
            <a:endParaRPr lang="bn-BD" sz="32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0" y="2438400"/>
            <a:ext cx="1752600" cy="533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অ্যামিবা</a:t>
            </a:r>
            <a:endParaRPr lang="en-US" sz="28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amoeba1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52400"/>
            <a:ext cx="3429000" cy="22098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228600" y="4419601"/>
            <a:ext cx="7924800" cy="2062103"/>
          </a:xfrm>
          <a:prstGeom prst="rect">
            <a:avLst/>
          </a:prstGeom>
          <a:ln w="38100">
            <a:solidFill>
              <a:srgbClr val="000099"/>
            </a:solidFill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এরা এক কোষী।</a:t>
            </a:r>
          </a:p>
          <a:p>
            <a:pPr>
              <a:buFont typeface="Wingdings" pitchFamily="2" charset="2"/>
              <a:buChar char="q"/>
            </a:pP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কোষ সুগঠিত নিউক্লিয়াস যুক্ত।</a:t>
            </a:r>
            <a:endParaRPr lang="en-US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অনুবীক্ষণ যন্ত্র  ছাড়া দেখা যায়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না।</a:t>
            </a:r>
          </a:p>
          <a:p>
            <a:endParaRPr lang="bn-BD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76600" y="2590800"/>
            <a:ext cx="5638800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জোড়ায় কাজ(সময় ২ মিনিট)</a:t>
            </a:r>
            <a:endParaRPr lang="en-US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আলোচনা ও চিত্র দেখে এদের বৈশিষ্ট্য লেখঃ   </a:t>
            </a:r>
          </a:p>
        </p:txBody>
      </p:sp>
      <p:pic>
        <p:nvPicPr>
          <p:cNvPr id="11" name="Picture 10" descr="Microscop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52400" y="76200"/>
            <a:ext cx="1981200" cy="1981200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>
            <a:off x="1447800" y="1066800"/>
            <a:ext cx="9906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0"/>
          </p:cNvCxnSpPr>
          <p:nvPr/>
        </p:nvCxnSpPr>
        <p:spPr>
          <a:xfrm rot="5400000" flipH="1" flipV="1">
            <a:off x="1924050" y="1543050"/>
            <a:ext cx="990600" cy="8001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4495800"/>
            <a:ext cx="6858000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endParaRPr lang="bn-BD" sz="36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ক্লোরোফিল নেই।</a:t>
            </a:r>
          </a:p>
          <a:p>
            <a:pPr>
              <a:buFont typeface="Wingdings" pitchFamily="2" charset="2"/>
              <a:buChar char="q"/>
            </a:pPr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এরা পরভোজী</a:t>
            </a:r>
          </a:p>
          <a:p>
            <a:pPr algn="ctr"/>
            <a:endParaRPr lang="en-US" sz="20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0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05400" y="228600"/>
            <a:ext cx="18288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ফানজাই</a:t>
            </a:r>
          </a:p>
        </p:txBody>
      </p:sp>
      <p:sp>
        <p:nvSpPr>
          <p:cNvPr id="6" name="Rectangle 5"/>
          <p:cNvSpPr/>
          <p:nvPr/>
        </p:nvSpPr>
        <p:spPr>
          <a:xfrm>
            <a:off x="1143000" y="2971800"/>
            <a:ext cx="1752600" cy="533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মাশরুম</a:t>
            </a:r>
            <a:endParaRPr lang="en-US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Agaricu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3507556" cy="262728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962400" y="2743200"/>
            <a:ext cx="4953000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জোড়ায় কাজ(০২ মিনিট)</a:t>
            </a:r>
            <a:endParaRPr lang="en-US" sz="2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আলোচনা ও চিত্র দেখে এদের বৈশিষ্ট্য লেখঃ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4343400"/>
            <a:ext cx="6858000" cy="1752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endParaRPr lang="bn-BD" sz="36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6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ক্লোরোফিল  আছে।</a:t>
            </a:r>
          </a:p>
          <a:p>
            <a:pPr>
              <a:buFont typeface="Wingdings" pitchFamily="2" charset="2"/>
              <a:buChar char="q"/>
            </a:pPr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খাদ্য প্রস্তুত করতে পারে।</a:t>
            </a:r>
          </a:p>
          <a:p>
            <a:pPr>
              <a:buFont typeface="Wingdings" pitchFamily="2" charset="2"/>
              <a:buChar char="q"/>
            </a:pPr>
            <a:endParaRPr lang="bn-BD" sz="36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0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0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76800" y="228600"/>
            <a:ext cx="18288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প্লান্টিঃ</a:t>
            </a:r>
            <a:endParaRPr lang="bn-BD" sz="32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2514600"/>
            <a:ext cx="1752600" cy="533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গাছ</a:t>
            </a:r>
            <a:endParaRPr lang="en-US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Tree0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28600"/>
            <a:ext cx="2743200" cy="2058650"/>
          </a:xfrm>
          <a:prstGeom prst="rect">
            <a:avLst/>
          </a:prstGeom>
          <a:ln>
            <a:solidFill>
              <a:srgbClr val="000099"/>
            </a:solidFill>
          </a:ln>
        </p:spPr>
      </p:pic>
      <p:sp>
        <p:nvSpPr>
          <p:cNvPr id="9" name="Rectangle 8"/>
          <p:cNvSpPr/>
          <p:nvPr/>
        </p:nvSpPr>
        <p:spPr>
          <a:xfrm>
            <a:off x="2895600" y="2514600"/>
            <a:ext cx="5638800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জোড়ায় কাজ (০২ মিনিট)</a:t>
            </a:r>
            <a:endParaRPr lang="en-US" sz="2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আলোচনা ও চিত্র দেখে এদের বৈশিষ্ট্য লেখঃ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5029200"/>
            <a:ext cx="6858000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endParaRPr lang="bn-BD" sz="36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6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খাদ্যের জন্য উদ্ভিদের উপর  নির্ভরশীল।</a:t>
            </a:r>
          </a:p>
          <a:p>
            <a:pPr>
              <a:buFont typeface="Wingdings" pitchFamily="2" charset="2"/>
              <a:buChar char="q"/>
            </a:pP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কোষে সেলুলোজ নির্মিত কোষ প্রাচীর আছে।</a:t>
            </a:r>
          </a:p>
          <a:p>
            <a:pPr>
              <a:buFont typeface="Wingdings" pitchFamily="2" charset="2"/>
              <a:buChar char="q"/>
            </a:pPr>
            <a:endParaRPr lang="bn-BD" sz="36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0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0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77000" y="304800"/>
            <a:ext cx="2286000" cy="533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এ্যানিমেলিয়া</a:t>
            </a:r>
            <a:endParaRPr lang="bn-BD" sz="3200" b="1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2438400"/>
            <a:ext cx="1752600" cy="533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গরু</a:t>
            </a:r>
            <a:endParaRPr lang="en-US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cow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305631"/>
            <a:ext cx="3090473" cy="2056569"/>
          </a:xfrm>
          <a:prstGeom prst="rect">
            <a:avLst/>
          </a:prstGeom>
          <a:ln>
            <a:solidFill>
              <a:srgbClr val="000099"/>
            </a:solidFill>
          </a:ln>
        </p:spPr>
      </p:pic>
      <p:sp>
        <p:nvSpPr>
          <p:cNvPr id="9" name="Rectangle 8"/>
          <p:cNvSpPr/>
          <p:nvPr/>
        </p:nvSpPr>
        <p:spPr>
          <a:xfrm>
            <a:off x="2743200" y="3276600"/>
            <a:ext cx="5638800" cy="16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জোড়ায় কাজ(০২ মিনিট)</a:t>
            </a:r>
            <a:endParaRPr lang="en-US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আলোচনা ও চিত্র দেখে এদের বৈশিষ্ট্য লেখঃ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garicu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819400"/>
            <a:ext cx="2098964" cy="1143000"/>
          </a:xfrm>
          <a:prstGeom prst="rect">
            <a:avLst/>
          </a:prstGeom>
          <a:ln>
            <a:solidFill>
              <a:srgbClr val="000099"/>
            </a:solidFill>
          </a:ln>
        </p:spPr>
      </p:pic>
      <p:pic>
        <p:nvPicPr>
          <p:cNvPr id="3" name="Picture 2" descr="amoeba10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524000"/>
            <a:ext cx="2133600" cy="1219200"/>
          </a:xfrm>
          <a:prstGeom prst="rect">
            <a:avLst/>
          </a:prstGeom>
          <a:ln>
            <a:solidFill>
              <a:srgbClr val="000099"/>
            </a:solidFill>
          </a:ln>
        </p:spPr>
      </p:pic>
      <p:pic>
        <p:nvPicPr>
          <p:cNvPr id="4" name="Picture 3" descr="Tree02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4038600"/>
            <a:ext cx="2133600" cy="1295400"/>
          </a:xfrm>
          <a:prstGeom prst="rect">
            <a:avLst/>
          </a:prstGeom>
          <a:ln>
            <a:solidFill>
              <a:srgbClr val="000099"/>
            </a:solidFill>
          </a:ln>
        </p:spPr>
      </p:pic>
      <p:pic>
        <p:nvPicPr>
          <p:cNvPr id="5" name="Picture 4" descr="cow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9068" y="5410200"/>
            <a:ext cx="2136932" cy="1371600"/>
          </a:xfrm>
          <a:prstGeom prst="rect">
            <a:avLst/>
          </a:prstGeom>
          <a:ln>
            <a:solidFill>
              <a:srgbClr val="000099"/>
            </a:solidFill>
          </a:ln>
        </p:spPr>
      </p:pic>
      <p:pic>
        <p:nvPicPr>
          <p:cNvPr id="6" name="Picture 5" descr="91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8601" y="76200"/>
            <a:ext cx="2209800" cy="13716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276600" y="152400"/>
            <a:ext cx="5410200" cy="1219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১।মনেরাঃ</a:t>
            </a:r>
          </a:p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ক্ষুদ্র ,অনুবীক্ষণ যন্ত্র  ছাড়া দেখা যায় না।</a:t>
            </a:r>
          </a:p>
        </p:txBody>
      </p:sp>
      <p:sp>
        <p:nvSpPr>
          <p:cNvPr id="8" name="Left Arrow 7"/>
          <p:cNvSpPr/>
          <p:nvPr/>
        </p:nvSpPr>
        <p:spPr>
          <a:xfrm>
            <a:off x="2438400" y="457200"/>
            <a:ext cx="685800" cy="63703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76600" y="1524000"/>
            <a:ext cx="5410200" cy="1219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২। প্রোটিষ্টাঃ</a:t>
            </a:r>
          </a:p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এরা এক কোষী।</a:t>
            </a:r>
          </a:p>
        </p:txBody>
      </p:sp>
      <p:sp>
        <p:nvSpPr>
          <p:cNvPr id="12" name="Left Arrow 11"/>
          <p:cNvSpPr/>
          <p:nvPr/>
        </p:nvSpPr>
        <p:spPr>
          <a:xfrm>
            <a:off x="2514600" y="1676400"/>
            <a:ext cx="685800" cy="63703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76600" y="2819400"/>
            <a:ext cx="5410200" cy="1219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৩।ফানজাইঃ</a:t>
            </a:r>
          </a:p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ক্লোরোফিল নেই।</a:t>
            </a:r>
          </a:p>
        </p:txBody>
      </p:sp>
      <p:sp>
        <p:nvSpPr>
          <p:cNvPr id="14" name="Left Arrow 13"/>
          <p:cNvSpPr/>
          <p:nvPr/>
        </p:nvSpPr>
        <p:spPr>
          <a:xfrm>
            <a:off x="2438400" y="3124200"/>
            <a:ext cx="685800" cy="63703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76600" y="4191000"/>
            <a:ext cx="5410200" cy="1219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৪। প্লান্টিঃ</a:t>
            </a:r>
          </a:p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খাদ্য প্রস্তুত করতে পারে।</a:t>
            </a:r>
          </a:p>
        </p:txBody>
      </p:sp>
      <p:sp>
        <p:nvSpPr>
          <p:cNvPr id="16" name="Left Arrow 15"/>
          <p:cNvSpPr/>
          <p:nvPr/>
        </p:nvSpPr>
        <p:spPr>
          <a:xfrm>
            <a:off x="2438400" y="4495800"/>
            <a:ext cx="685800" cy="63703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৪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76600" y="5562600"/>
            <a:ext cx="5410200" cy="1219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৫। এ্যানিমেলিয়াঃ</a:t>
            </a:r>
          </a:p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খাদ্যের জন্য উদ্ভিদের উপর  নির্ভরশীল।</a:t>
            </a:r>
          </a:p>
        </p:txBody>
      </p:sp>
      <p:sp>
        <p:nvSpPr>
          <p:cNvPr id="18" name="Left Arrow 17"/>
          <p:cNvSpPr/>
          <p:nvPr/>
        </p:nvSpPr>
        <p:spPr>
          <a:xfrm>
            <a:off x="2514600" y="5867400"/>
            <a:ext cx="685800" cy="63703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৫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br>
              <a:rPr lang="bn-BD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জীব কী ?</a:t>
            </a:r>
            <a:endParaRPr lang="en-US" sz="36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জীবের কয়েকটি বৈশিষ্ট্য বল</a:t>
            </a:r>
            <a:endParaRPr lang="en-US" sz="36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জীবজগৎকে কয়টি রাজ্যে ভাগ করা হয়েছে ও কি কি?</a:t>
            </a:r>
            <a:endParaRPr lang="en-US" sz="36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এ্যানিমেলিয়া শ্রেণির জীবের একটি বৈশিষ্ট্য বল।</a:t>
            </a:r>
            <a:endParaRPr lang="en-US" sz="36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মনেরা শ্রেণির জীবের একটি বৈশিষ্ট্য বল।</a:t>
            </a:r>
            <a:endParaRPr lang="en-US" sz="36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প্রোটিষ্টা শ্রেণির একটি জীবের নাম বল।</a:t>
            </a:r>
            <a:endParaRPr lang="en-US" sz="36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ফানজাই শ্রেণির একটি জীবের নাম বল।</a:t>
            </a:r>
          </a:p>
          <a:p>
            <a:pPr>
              <a:buFont typeface="Wingdings" pitchFamily="2" charset="2"/>
              <a:buChar char="v"/>
            </a:pPr>
            <a:endParaRPr lang="bn-BD" sz="36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endParaRPr lang="bn-BD" sz="36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04800"/>
            <a:ext cx="8153400" cy="6172200"/>
          </a:xfrm>
          <a:prstGeom prst="rect">
            <a:avLst/>
          </a:prstGeom>
          <a:noFill/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</a:p>
          <a:p>
            <a:pPr algn="ctr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জীব হিসেবে মানুষের 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06 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টি </a:t>
            </a:r>
            <a:r>
              <a:rPr lang="bn-BD" sz="44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বৈশিষ্ট্য লিখে</a:t>
            </a:r>
          </a:p>
          <a:p>
            <a:pPr algn="ctr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আনবে।</a:t>
            </a:r>
            <a:r>
              <a:rPr lang="bn-BD" sz="44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838200"/>
            <a:ext cx="5638800" cy="990600"/>
          </a:xfrm>
          <a:prstGeom prst="rect">
            <a:avLst/>
          </a:prstGeom>
          <a:noFill/>
          <a:ln w="57150">
            <a:solidFill>
              <a:srgbClr val="66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solidFill>
                  <a:srgbClr val="FF505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000" dirty="0">
              <a:solidFill>
                <a:srgbClr val="FF5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228600"/>
            <a:ext cx="7848600" cy="6172200"/>
          </a:xfrm>
          <a:prstGeom prst="rect">
            <a:avLst/>
          </a:prstGeom>
          <a:noFill/>
          <a:ln w="7620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800px-Yellow_flow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238292"/>
            <a:ext cx="5160609" cy="38640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6202362"/>
          </a:xfrm>
          <a:prstGeom prst="rect">
            <a:avLst/>
          </a:prstGeom>
          <a:ln w="57150" cap="flat" cmpd="sng" algn="ctr">
            <a:solidFill>
              <a:srgbClr val="00FF00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মোহাম্মদ জিয়াউল হক সরকার</a:t>
            </a:r>
            <a:br>
              <a:rPr kumimoji="0" lang="bn-BD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সহকারী শিক্ষক</a:t>
            </a:r>
            <a:br>
              <a:rPr kumimoji="0" lang="bn-BD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দেবিদ্বার মফিজ উদ্দিন আহাম্মেদ পাইলট বালিকা উচ্চ বিদ্যালয়</a:t>
            </a:r>
            <a:b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দেবিদ্বার, কুমিল্লা।</a:t>
            </a:r>
            <a:b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মোবাইল নম্বরঃ ০১৯২৪১৭২৮৭১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lvl="0">
              <a:spcBef>
                <a:spcPct val="0"/>
              </a:spcBef>
              <a:defRPr/>
            </a:pP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ই- মেইলঃ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ziaulhoque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591@yahoo.com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/>
            </a:r>
            <a:b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  <p:pic>
        <p:nvPicPr>
          <p:cNvPr id="3" name="Picture 2" descr="DSC0598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5575" y="304800"/>
            <a:ext cx="2143125" cy="2286000"/>
          </a:xfrm>
          <a:prstGeom prst="ellipse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6278562"/>
          </a:xfrm>
          <a:prstGeom prst="rect">
            <a:avLst/>
          </a:prstGeom>
          <a:ln w="57150" cap="flat" cmpd="sng" algn="ctr">
            <a:solidFill>
              <a:srgbClr val="D03CC9"/>
            </a:solidFill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শ্রেণিঃ </a:t>
            </a:r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ষষ্ঠ</a:t>
            </a:r>
            <a: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/>
            </a:r>
            <a:b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বিষয়ঃ বিজ্ঞান ( দ্বিতীয় অধ্যায় )</a:t>
            </a:r>
            <a:b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সময়ঃ ৫০ মিনিট</a:t>
            </a:r>
            <a:b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তারিখঃ২৩/০৩/২০১২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rd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304800"/>
            <a:ext cx="4352925" cy="30480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3" name="Picture 2" descr="cow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006" y="324647"/>
            <a:ext cx="4435994" cy="295195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4" name="Picture 3" descr="Butterfly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3733800"/>
            <a:ext cx="4191000" cy="28194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5" name="Picture 4" descr="Tree02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3810000"/>
            <a:ext cx="4366491" cy="274320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457200"/>
            <a:ext cx="7696200" cy="6019800"/>
          </a:xfrm>
          <a:prstGeom prst="rect">
            <a:avLst/>
          </a:prstGeom>
          <a:noFill/>
          <a:ln w="76200">
            <a:solidFill>
              <a:srgbClr val="D03C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16600" dirty="0" smtClean="0">
              <a:solidFill>
                <a:srgbClr val="00FF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16600" dirty="0" smtClean="0">
                <a:solidFill>
                  <a:srgbClr val="00FF00"/>
                </a:solidFill>
                <a:latin typeface="NikoshBAN" pitchFamily="2" charset="0"/>
                <a:cs typeface="NikoshBAN" pitchFamily="2" charset="0"/>
              </a:rPr>
              <a:t>জীবজগৎ</a:t>
            </a:r>
          </a:p>
          <a:p>
            <a:pPr algn="ctr"/>
            <a:endParaRPr lang="en-US" sz="16600" dirty="0">
              <a:solidFill>
                <a:srgbClr val="00FF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76400" y="4191000"/>
            <a:ext cx="56388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81000"/>
            <a:ext cx="8077200" cy="6019800"/>
          </a:xfrm>
          <a:prstGeom prst="rect">
            <a:avLst/>
          </a:prstGeom>
          <a:noFill/>
          <a:ln w="57150">
            <a:solidFill>
              <a:srgbClr val="D03C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আচরণিক উদ্দেশ্য</a:t>
            </a:r>
          </a:p>
          <a:p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এ পাঠ শেষে  শিক্ষার্থীরা-</a:t>
            </a:r>
          </a:p>
          <a:p>
            <a:pPr>
              <a:buFont typeface="Wingdings" pitchFamily="2" charset="2"/>
              <a:buChar char="q"/>
            </a:pPr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জীব কী তা বলতে  পারবে।</a:t>
            </a:r>
          </a:p>
          <a:p>
            <a:pPr>
              <a:buFont typeface="Wingdings" pitchFamily="2" charset="2"/>
              <a:buChar char="q"/>
            </a:pPr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জীবের প্রধান প্রধান বৈশিষ্ট্য ব্যাখ্যা করতে</a:t>
            </a:r>
          </a:p>
          <a:p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    পারবে।</a:t>
            </a:r>
          </a:p>
          <a:p>
            <a:pPr>
              <a:buFont typeface="Wingdings" pitchFamily="2" charset="2"/>
              <a:buChar char="q"/>
            </a:pPr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প্রধান প্রধান বৈশিষ্ট্যের আলোকে জীবজগতের</a:t>
            </a:r>
          </a:p>
          <a:p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   শ্রেণিকরণ করতে পারবে।</a:t>
            </a:r>
          </a:p>
          <a:p>
            <a:r>
              <a:rPr lang="bn-BD" sz="4000" dirty="0" smtClean="0">
                <a:solidFill>
                  <a:srgbClr val="FF33CC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solidFill>
                <a:srgbClr val="FF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w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2400"/>
            <a:ext cx="2667000" cy="2667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38200" y="3962400"/>
            <a:ext cx="6477000" cy="1371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একক কাজ(সময়: ২ মিনিট)</a:t>
            </a:r>
          </a:p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জীব কী?</a:t>
            </a:r>
            <a:endParaRPr lang="en-US" sz="3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5410200"/>
            <a:ext cx="6629400" cy="1219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যাদের জীবন আছে  তাদের জীব বলে।</a:t>
            </a:r>
            <a:endParaRPr lang="en-US" sz="4000" dirty="0" smtClean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a1922_115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971800" y="209550"/>
            <a:ext cx="2986951" cy="2609850"/>
          </a:xfrm>
          <a:prstGeom prst="rect">
            <a:avLst/>
          </a:prstGeom>
        </p:spPr>
      </p:pic>
      <p:pic>
        <p:nvPicPr>
          <p:cNvPr id="8" name="Picture 7" descr="mango 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28600"/>
            <a:ext cx="2895600" cy="257001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85800" y="2895600"/>
            <a:ext cx="1676400" cy="5334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গরু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29000" y="2895600"/>
            <a:ext cx="1676400" cy="5334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ছাগল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629400" y="2895600"/>
            <a:ext cx="1676400" cy="5334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বৃক্ষ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819400" y="130685"/>
            <a:ext cx="2971800" cy="2231515"/>
            <a:chOff x="3352800" y="130685"/>
            <a:chExt cx="2089612" cy="1926715"/>
          </a:xfrm>
        </p:grpSpPr>
        <p:pic>
          <p:nvPicPr>
            <p:cNvPr id="5" name="Picture 4" descr="Babey.jpe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52800" y="130685"/>
              <a:ext cx="2089612" cy="192671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6" name="Picture 5" descr="ant.jpeg"/>
            <p:cNvPicPr>
              <a:picLocks noChangeAspect="1"/>
            </p:cNvPicPr>
            <p:nvPr/>
          </p:nvPicPr>
          <p:blipFill>
            <a:blip r:embed="rId4"/>
            <a:srcRect r="26154"/>
            <a:stretch>
              <a:fillRect/>
            </a:stretch>
          </p:blipFill>
          <p:spPr>
            <a:xfrm>
              <a:off x="3429000" y="1104467"/>
              <a:ext cx="381000" cy="343333"/>
            </a:xfrm>
            <a:prstGeom prst="rect">
              <a:avLst/>
            </a:prstGeom>
          </p:spPr>
        </p:pic>
      </p:grpSp>
      <p:pic>
        <p:nvPicPr>
          <p:cNvPr id="7" name="Picture 6" descr="Groth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0" y="4419600"/>
            <a:ext cx="2667000" cy="2133600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8" name="Picture 7" descr="Mother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3600" y="2438400"/>
            <a:ext cx="2895600" cy="1834096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9" name="Picture 8" descr="Addaptation.jpe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17982" y="152400"/>
            <a:ext cx="2921218" cy="2133600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10" name="Picture 9" descr="Movement.jpe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200" y="4495800"/>
            <a:ext cx="2667000" cy="2071968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11" name="Picture 10" descr="11111.jpe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129" y="152401"/>
            <a:ext cx="2704071" cy="2209800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13" name="Picture 12" descr="images 2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819400" y="4495800"/>
            <a:ext cx="3051928" cy="2000250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14" name="Picture 13" descr="birds_173_2659.jp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6200" y="2438400"/>
            <a:ext cx="2667000" cy="2000250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15" name="Picture 14" descr="Andolon.jp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971800" y="2590800"/>
            <a:ext cx="2743200" cy="1733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921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দলগত কাজ (সময়- ১০ মিনিট)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990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আলোচনা ও চিত্র দেখে জীবের বৈশিষ্ট্য লেখঃ   </a:t>
            </a:r>
          </a:p>
          <a:p>
            <a:pPr algn="ctr"/>
            <a:endParaRPr lang="en-US" sz="40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133600"/>
            <a:ext cx="3962400" cy="1066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চলনঃ</a:t>
            </a:r>
          </a:p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জীব  নড়াচড়া করতে  পারে।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3276600"/>
            <a:ext cx="3962400" cy="1066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প্রজননঃ</a:t>
            </a:r>
          </a:p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জীব বংশ বৃদ্ধি করে।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5562600"/>
            <a:ext cx="4495800" cy="1219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অভিযোজনঃ</a:t>
            </a:r>
          </a:p>
          <a:p>
            <a:pPr algn="ctr"/>
            <a:r>
              <a:rPr lang="bn-BD" sz="28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পরিবেশের সাথে খাপখাওয়াতে পারে 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4419600"/>
            <a:ext cx="3962400" cy="1066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অনুভূতিঃ</a:t>
            </a:r>
          </a:p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জীবে অনুভূতি আছে।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5638800"/>
            <a:ext cx="3962400" cy="1066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বৃদ্ধিঃ</a:t>
            </a:r>
          </a:p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জীবের বৃদ্ধি হয়।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9200" y="4419600"/>
            <a:ext cx="3962400" cy="1066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শ্বাস – প্রশ্বাসঃ</a:t>
            </a:r>
          </a:p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জীব শ্বাস গ্রহন ও ত্যাগ  করে।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0" y="3276600"/>
            <a:ext cx="3962400" cy="1066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রেচনঃ</a:t>
            </a:r>
          </a:p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জীব  বর্জ্য পদার্থ ত্যাগ করে।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0" y="2133600"/>
            <a:ext cx="3962400" cy="1066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পুষ্টিঃ</a:t>
            </a:r>
          </a:p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জীব  খাদ্য গ্রহন  করে।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348</Words>
  <Application>Microsoft Office PowerPoint</Application>
  <PresentationFormat>On-screen Show (4:3)</PresentationFormat>
  <Paragraphs>112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 দলগত কাজ (সময়- ১০ মিনিট) </vt:lpstr>
      <vt:lpstr>Slide 10</vt:lpstr>
      <vt:lpstr>Slide 11</vt:lpstr>
      <vt:lpstr>Slide 12</vt:lpstr>
      <vt:lpstr>Slide 13</vt:lpstr>
      <vt:lpstr>Slide 14</vt:lpstr>
      <vt:lpstr>Slide 15</vt:lpstr>
      <vt:lpstr> মূল্যায়ন 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ttc</cp:lastModifiedBy>
  <cp:revision>104</cp:revision>
  <dcterms:created xsi:type="dcterms:W3CDTF">2006-08-16T00:00:00Z</dcterms:created>
  <dcterms:modified xsi:type="dcterms:W3CDTF">2013-04-12T12:39:15Z</dcterms:modified>
</cp:coreProperties>
</file>